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60"/>
  </p:normalViewPr>
  <p:slideViewPr>
    <p:cSldViewPr>
      <p:cViewPr varScale="1">
        <p:scale>
          <a:sx n="70" d="100"/>
          <a:sy n="70" d="100"/>
        </p:scale>
        <p:origin x="-7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>
                <a:alpha val="63000"/>
              </a:srgbClr>
            </a:gs>
            <a:gs pos="21001">
              <a:srgbClr val="0819FB">
                <a:alpha val="49000"/>
              </a:srgbClr>
            </a:gs>
            <a:gs pos="35001">
              <a:srgbClr val="1A8D48">
                <a:alpha val="47000"/>
              </a:srgbClr>
            </a:gs>
            <a:gs pos="52000">
              <a:srgbClr val="FFFF00">
                <a:alpha val="49000"/>
              </a:srgbClr>
            </a:gs>
            <a:gs pos="73000">
              <a:srgbClr val="EE3F17">
                <a:alpha val="47000"/>
              </a:srgbClr>
            </a:gs>
            <a:gs pos="88000">
              <a:srgbClr val="E81766">
                <a:alpha val="50000"/>
              </a:srgbClr>
            </a:gs>
            <a:gs pos="100000">
              <a:srgbClr val="A603A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60D73-60D1-4D71-8EC4-BCF2CB63190B}" type="datetimeFigureOut">
              <a:rPr lang="pl-PL" smtClean="0"/>
              <a:pPr/>
              <a:t>28.02.2021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EFF5C-597B-499B-96A8-FFC08419C1B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SUS\Desktop\Muzyka%20Relaksacyjna%20-%20MUZYKA%20DO%20PRACY,%20NAUKI,%20KONCENTRACJI,%20KREATYWNO&#346;CI,%20RELAKSU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hyperlink" Target="http://www.sp2.zosolesnica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357322"/>
          </a:xfrm>
        </p:spPr>
        <p:txBody>
          <a:bodyPr>
            <a:noAutofit/>
          </a:bodyPr>
          <a:lstStyle/>
          <a:p>
            <a:r>
              <a:rPr lang="pl-PL" sz="4600" dirty="0" smtClean="0">
                <a:latin typeface="Gabriola" pitchFamily="82" charset="0"/>
              </a:rPr>
              <a:t>Witamy Państwa w </a:t>
            </a:r>
            <a:r>
              <a:rPr lang="pl-PL" sz="4600" dirty="0" smtClean="0">
                <a:latin typeface="Gabriola" pitchFamily="82" charset="0"/>
              </a:rPr>
              <a:t>Oddziale </a:t>
            </a:r>
            <a:r>
              <a:rPr lang="pl-PL" sz="4600" dirty="0" smtClean="0">
                <a:latin typeface="Gabriola" pitchFamily="82" charset="0"/>
              </a:rPr>
              <a:t>P</a:t>
            </a:r>
            <a:r>
              <a:rPr lang="pl-PL" sz="4600" dirty="0" smtClean="0">
                <a:latin typeface="Gabriola" pitchFamily="82" charset="0"/>
              </a:rPr>
              <a:t>rzedszkolnym </a:t>
            </a:r>
            <a:r>
              <a:rPr lang="pl-PL" sz="4600" dirty="0" smtClean="0">
                <a:latin typeface="Gabriola" pitchFamily="82" charset="0"/>
              </a:rPr>
              <a:t/>
            </a:r>
            <a:br>
              <a:rPr lang="pl-PL" sz="4600" dirty="0" smtClean="0">
                <a:latin typeface="Gabriola" pitchFamily="82" charset="0"/>
              </a:rPr>
            </a:br>
            <a:r>
              <a:rPr lang="pl-PL" sz="4600" dirty="0" smtClean="0">
                <a:latin typeface="Gabriola" pitchFamily="82" charset="0"/>
              </a:rPr>
              <a:t>przy Szkole Podstawowej nr 2 im. Jana Kilińskiego w Oleśnicy</a:t>
            </a:r>
            <a:endParaRPr lang="pl-PL" sz="4600" dirty="0">
              <a:latin typeface="Gabriola" pitchFamily="82" charset="0"/>
            </a:endParaRPr>
          </a:p>
        </p:txBody>
      </p:sp>
      <p:pic>
        <p:nvPicPr>
          <p:cNvPr id="4" name="Obraz 3" descr="147432030_422391662404753_471264882957159038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857364"/>
            <a:ext cx="3786214" cy="2839660"/>
          </a:xfrm>
          <a:prstGeom prst="rect">
            <a:avLst/>
          </a:prstGeom>
        </p:spPr>
      </p:pic>
      <p:pic>
        <p:nvPicPr>
          <p:cNvPr id="5" name="Obraz 4" descr="147800955_1144878945954400_282907819949637013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3500438"/>
            <a:ext cx="4000496" cy="3000372"/>
          </a:xfrm>
          <a:prstGeom prst="rect">
            <a:avLst/>
          </a:prstGeom>
        </p:spPr>
      </p:pic>
      <p:pic>
        <p:nvPicPr>
          <p:cNvPr id="6" name="Muzyka Relaksacyjna - MUZYKA DO PRACY, NAUKI, KONCENTRACJI, KREATYWNOŚCI, RELAKS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14282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Tak wygląda nasze </a:t>
            </a:r>
            <a:r>
              <a:rPr lang="pl-PL" dirty="0" smtClean="0">
                <a:latin typeface="Gabriola" pitchFamily="82" charset="0"/>
              </a:rPr>
              <a:t>przedszkole… 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5" name="Obraz 4" descr="147849472_175301570683075_253620776230070382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785794"/>
            <a:ext cx="3643320" cy="4857760"/>
          </a:xfrm>
          <a:prstGeom prst="rect">
            <a:avLst/>
          </a:prstGeom>
        </p:spPr>
      </p:pic>
      <p:pic>
        <p:nvPicPr>
          <p:cNvPr id="6" name="Obraz 5" descr="148212685_282156686662265_5214000306872872144_n.jpg"/>
          <p:cNvPicPr>
            <a:picLocks noChangeAspect="1"/>
          </p:cNvPicPr>
          <p:nvPr/>
        </p:nvPicPr>
        <p:blipFill>
          <a:blip r:embed="rId3" cstate="print"/>
          <a:srcRect r="18055" b="18750"/>
          <a:stretch>
            <a:fillRect/>
          </a:stretch>
        </p:blipFill>
        <p:spPr>
          <a:xfrm>
            <a:off x="285720" y="785794"/>
            <a:ext cx="3674477" cy="4857784"/>
          </a:xfrm>
          <a:prstGeom prst="rect">
            <a:avLst/>
          </a:prstGeom>
        </p:spPr>
      </p:pic>
      <p:pic>
        <p:nvPicPr>
          <p:cNvPr id="4" name="Symbol zastępczy zawartości 3" descr="147632283_245845503668701_9079505952201399236_n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357422" y="3500438"/>
            <a:ext cx="4214842" cy="3161132"/>
          </a:xfrm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147940584_440585017136614_8895461524338147265_n.jpg"/>
          <p:cNvPicPr>
            <a:picLocks noChangeAspect="1"/>
          </p:cNvPicPr>
          <p:nvPr/>
        </p:nvPicPr>
        <p:blipFill>
          <a:blip r:embed="rId2" cstate="print"/>
          <a:srcRect l="60156" t="9375" r="6250" b="16666"/>
          <a:stretch>
            <a:fillRect/>
          </a:stretch>
        </p:blipFill>
        <p:spPr>
          <a:xfrm>
            <a:off x="6786578" y="1571612"/>
            <a:ext cx="2163263" cy="328614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Autofit/>
          </a:bodyPr>
          <a:lstStyle/>
          <a:p>
            <a:r>
              <a:rPr lang="pl-PL" sz="4800" dirty="0" smtClean="0">
                <a:latin typeface="Gabriola" pitchFamily="82" charset="0"/>
              </a:rPr>
              <a:t>Podstawowym celem naszej pracy jest szczęście i uśmiech dziecka</a:t>
            </a:r>
            <a:endParaRPr lang="pl-PL" sz="4800" dirty="0">
              <a:latin typeface="Gabriola" pitchFamily="82" charset="0"/>
            </a:endParaRPr>
          </a:p>
        </p:txBody>
      </p:sp>
      <p:pic>
        <p:nvPicPr>
          <p:cNvPr id="8" name="Symbol zastępczy zawartości 7" descr="148343473_854752111766710_2946821143446311470_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571612"/>
            <a:ext cx="2276490" cy="3043246"/>
          </a:xfrm>
        </p:spPr>
      </p:pic>
      <p:pic>
        <p:nvPicPr>
          <p:cNvPr id="10" name="Obraz 9" descr="148245726_1017009222156122_3645410493960031746_n.jpg"/>
          <p:cNvPicPr>
            <a:picLocks noChangeAspect="1"/>
          </p:cNvPicPr>
          <p:nvPr/>
        </p:nvPicPr>
        <p:blipFill>
          <a:blip r:embed="rId4" cstate="print"/>
          <a:srcRect r="22149" b="19791"/>
          <a:stretch>
            <a:fillRect/>
          </a:stretch>
        </p:blipFill>
        <p:spPr>
          <a:xfrm>
            <a:off x="3357554" y="1571612"/>
            <a:ext cx="2357454" cy="3143272"/>
          </a:xfrm>
          <a:prstGeom prst="rect">
            <a:avLst/>
          </a:prstGeom>
        </p:spPr>
      </p:pic>
      <p:pic>
        <p:nvPicPr>
          <p:cNvPr id="11" name="Obraz 10" descr="IMG_4932.JPG"/>
          <p:cNvPicPr>
            <a:picLocks noChangeAspect="1"/>
          </p:cNvPicPr>
          <p:nvPr/>
        </p:nvPicPr>
        <p:blipFill>
          <a:blip r:embed="rId5" cstate="print"/>
          <a:srcRect t="18750" r="22213" b="17500"/>
          <a:stretch>
            <a:fillRect/>
          </a:stretch>
        </p:blipFill>
        <p:spPr>
          <a:xfrm>
            <a:off x="1785919" y="3571876"/>
            <a:ext cx="2286016" cy="3286124"/>
          </a:xfrm>
          <a:prstGeom prst="rect">
            <a:avLst/>
          </a:prstGeom>
        </p:spPr>
      </p:pic>
      <p:pic>
        <p:nvPicPr>
          <p:cNvPr id="9" name="Obraz 8" descr="148323124_2895495190734726_1986552342227693163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3504" y="3571876"/>
            <a:ext cx="2458175" cy="3286124"/>
          </a:xfrm>
          <a:prstGeom prst="rect">
            <a:avLst/>
          </a:prstGeom>
        </p:spPr>
      </p:pic>
    </p:spTree>
  </p:cSld>
  <p:clrMapOvr>
    <a:masterClrMapping/>
  </p:clrMapOvr>
  <p:transition advClick="0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400" dirty="0" smtClean="0">
                <a:latin typeface="Gabriola" pitchFamily="82" charset="0"/>
              </a:rPr>
              <a:t>W pracy wychowawczej najważniejsze są dla nas trzy wartości:</a:t>
            </a:r>
          </a:p>
          <a:p>
            <a:pPr algn="ctr">
              <a:buNone/>
            </a:pPr>
            <a:endParaRPr lang="pl-PL" sz="3400" dirty="0">
              <a:latin typeface="Modern No. 20" pitchFamily="18" charset="0"/>
            </a:endParaRPr>
          </a:p>
          <a:p>
            <a:pPr algn="ctr">
              <a:buNone/>
            </a:pPr>
            <a:endParaRPr lang="pl-PL" sz="3400" dirty="0" smtClean="0">
              <a:latin typeface="Modern No. 20" pitchFamily="18" charset="0"/>
            </a:endParaRPr>
          </a:p>
          <a:p>
            <a:pPr algn="ctr">
              <a:buNone/>
            </a:pPr>
            <a:endParaRPr lang="pl-PL" sz="3400" dirty="0">
              <a:latin typeface="Modern No. 20" pitchFamily="18" charset="0"/>
            </a:endParaRPr>
          </a:p>
          <a:p>
            <a:pPr algn="ctr">
              <a:buNone/>
            </a:pPr>
            <a:endParaRPr lang="pl-PL" sz="3400" dirty="0" smtClean="0">
              <a:latin typeface="Modern No. 20" pitchFamily="18" charset="0"/>
            </a:endParaRPr>
          </a:p>
        </p:txBody>
      </p:sp>
      <p:sp>
        <p:nvSpPr>
          <p:cNvPr id="4" name="Elipsa 3"/>
          <p:cNvSpPr/>
          <p:nvPr/>
        </p:nvSpPr>
        <p:spPr>
          <a:xfrm>
            <a:off x="500034" y="4071942"/>
            <a:ext cx="1857388" cy="100013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>
                <a:solidFill>
                  <a:schemeClr val="tx1"/>
                </a:solidFill>
                <a:latin typeface="Gabriola" pitchFamily="82" charset="0"/>
              </a:rPr>
              <a:t>miłość</a:t>
            </a:r>
            <a:endParaRPr lang="pl-PL" sz="2400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3500430" y="4071942"/>
            <a:ext cx="2143140" cy="100013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>
                <a:solidFill>
                  <a:schemeClr val="tx1"/>
                </a:solidFill>
                <a:latin typeface="Gabriola" pitchFamily="82" charset="0"/>
              </a:rPr>
              <a:t>szacunek</a:t>
            </a:r>
            <a:endParaRPr lang="pl-PL" sz="3600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7" name="Elipsa 6"/>
          <p:cNvSpPr/>
          <p:nvPr/>
        </p:nvSpPr>
        <p:spPr>
          <a:xfrm>
            <a:off x="6572264" y="4071942"/>
            <a:ext cx="1857388" cy="100013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400" dirty="0" smtClean="0">
                <a:solidFill>
                  <a:schemeClr val="tx1"/>
                </a:solidFill>
                <a:latin typeface="Gabriola" pitchFamily="82" charset="0"/>
              </a:rPr>
              <a:t>troska</a:t>
            </a:r>
            <a:endParaRPr lang="pl-PL" sz="3400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10" name="Strzałka w dół 9"/>
          <p:cNvSpPr/>
          <p:nvPr/>
        </p:nvSpPr>
        <p:spPr>
          <a:xfrm>
            <a:off x="1071538" y="2500306"/>
            <a:ext cx="785818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dół 10"/>
          <p:cNvSpPr/>
          <p:nvPr/>
        </p:nvSpPr>
        <p:spPr>
          <a:xfrm>
            <a:off x="7143768" y="2500306"/>
            <a:ext cx="785818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dół 11"/>
          <p:cNvSpPr/>
          <p:nvPr/>
        </p:nvSpPr>
        <p:spPr>
          <a:xfrm>
            <a:off x="4071934" y="2500306"/>
            <a:ext cx="785818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 advClick="0" advTm="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rmAutofit/>
          </a:bodyPr>
          <a:lstStyle/>
          <a:p>
            <a:r>
              <a:rPr lang="pl-PL" sz="6600" dirty="0" smtClean="0">
                <a:latin typeface="Gabriola" pitchFamily="82" charset="0"/>
              </a:rPr>
              <a:t>Naszym zadaniem jest wspieranie całościowego rozwoju Państwa dziecka</a:t>
            </a:r>
            <a:endParaRPr lang="pl-PL" sz="6600" dirty="0">
              <a:latin typeface="Gabriola" pitchFamily="82" charset="0"/>
            </a:endParaRPr>
          </a:p>
        </p:txBody>
      </p:sp>
    </p:spTree>
  </p:cSld>
  <p:clrMapOvr>
    <a:masterClrMapping/>
  </p:clrMapOvr>
  <p:transition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42908" y="0"/>
            <a:ext cx="9286908" cy="1143000"/>
          </a:xfrm>
        </p:spPr>
        <p:txBody>
          <a:bodyPr>
            <a:noAutofit/>
          </a:bodyPr>
          <a:lstStyle/>
          <a:p>
            <a:r>
              <a:rPr lang="pl-PL" sz="4200" dirty="0" smtClean="0">
                <a:latin typeface="Gabriola" pitchFamily="82" charset="0"/>
              </a:rPr>
              <a:t>W naszym przedszkolu odwiedzają nas ciekawi goście…</a:t>
            </a:r>
            <a:endParaRPr lang="pl-PL" sz="4200" dirty="0">
              <a:latin typeface="Gabriola" pitchFamily="82" charset="0"/>
            </a:endParaRPr>
          </a:p>
        </p:txBody>
      </p:sp>
      <p:pic>
        <p:nvPicPr>
          <p:cNvPr id="4" name="Symbol zastępczy zawartości 3" descr="gos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9095"/>
          <a:stretch>
            <a:fillRect/>
          </a:stretch>
        </p:blipFill>
        <p:spPr>
          <a:xfrm>
            <a:off x="285720" y="1285860"/>
            <a:ext cx="4270789" cy="2898727"/>
          </a:xfrm>
        </p:spPr>
      </p:pic>
      <p:pic>
        <p:nvPicPr>
          <p:cNvPr id="5" name="Obraz 4" descr="gosc2.jpg"/>
          <p:cNvPicPr>
            <a:picLocks noChangeAspect="1"/>
          </p:cNvPicPr>
          <p:nvPr/>
        </p:nvPicPr>
        <p:blipFill>
          <a:blip r:embed="rId3" cstate="print"/>
          <a:srcRect l="20312" t="6250" r="21875"/>
          <a:stretch>
            <a:fillRect/>
          </a:stretch>
        </p:blipFill>
        <p:spPr>
          <a:xfrm>
            <a:off x="3000364" y="3643314"/>
            <a:ext cx="3890369" cy="3214686"/>
          </a:xfrm>
          <a:prstGeom prst="rect">
            <a:avLst/>
          </a:prstGeom>
        </p:spPr>
      </p:pic>
      <p:pic>
        <p:nvPicPr>
          <p:cNvPr id="6" name="Obraz 5" descr="gosc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1000108"/>
            <a:ext cx="2839643" cy="3786190"/>
          </a:xfrm>
          <a:prstGeom prst="rect">
            <a:avLst/>
          </a:prstGeom>
        </p:spPr>
      </p:pic>
    </p:spTree>
  </p:cSld>
  <p:clrMapOvr>
    <a:masterClrMapping/>
  </p:clrMapOvr>
  <p:transition advClick="0" advTm="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sz="4200" dirty="0" smtClean="0">
                <a:latin typeface="Gabriola" pitchFamily="82" charset="0"/>
              </a:rPr>
              <a:t>Prezentujemy swoje umiejętności i odnosimy sukcesy… </a:t>
            </a:r>
            <a:endParaRPr lang="pl-PL" sz="4200" dirty="0">
              <a:latin typeface="Gabriola" pitchFamily="82" charset="0"/>
            </a:endParaRPr>
          </a:p>
        </p:txBody>
      </p:sp>
      <p:pic>
        <p:nvPicPr>
          <p:cNvPr id="4" name="Symbol zastępczy zawartości 3" descr="sukces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278" t="22434" r="24826" b="14347"/>
          <a:stretch>
            <a:fillRect/>
          </a:stretch>
        </p:blipFill>
        <p:spPr>
          <a:xfrm>
            <a:off x="285720" y="1357297"/>
            <a:ext cx="8643998" cy="5136289"/>
          </a:xfrm>
        </p:spPr>
      </p:pic>
    </p:spTree>
  </p:cSld>
  <p:clrMapOvr>
    <a:masterClrMapping/>
  </p:clrMapOvr>
  <p:transition advClick="0" advTm="4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Rodzice chętnie włączają się w życie przedszkola… 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147416882_418892712709558_9035612700308891270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6146" t="3159" r="11805"/>
          <a:stretch>
            <a:fillRect/>
          </a:stretch>
        </p:blipFill>
        <p:spPr>
          <a:xfrm>
            <a:off x="285720" y="1285860"/>
            <a:ext cx="4248457" cy="3214710"/>
          </a:xfrm>
        </p:spPr>
      </p:pic>
      <p:pic>
        <p:nvPicPr>
          <p:cNvPr id="6" name="Obraz 5" descr="rodzic.jpg"/>
          <p:cNvPicPr>
            <a:picLocks noChangeAspect="1"/>
          </p:cNvPicPr>
          <p:nvPr/>
        </p:nvPicPr>
        <p:blipFill>
          <a:blip r:embed="rId3" cstate="print"/>
          <a:srcRect l="28906" r="8593"/>
          <a:stretch>
            <a:fillRect/>
          </a:stretch>
        </p:blipFill>
        <p:spPr>
          <a:xfrm>
            <a:off x="4643406" y="1357298"/>
            <a:ext cx="4500594" cy="4050506"/>
          </a:xfrm>
          <a:prstGeom prst="rect">
            <a:avLst/>
          </a:prstGeom>
        </p:spPr>
      </p:pic>
      <p:pic>
        <p:nvPicPr>
          <p:cNvPr id="5" name="Obraz 4" descr="rodzi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3571876"/>
            <a:ext cx="4095747" cy="3071810"/>
          </a:xfrm>
          <a:prstGeom prst="rect">
            <a:avLst/>
          </a:prstGeom>
        </p:spPr>
      </p:pic>
    </p:spTree>
  </p:cSld>
  <p:clrMapOvr>
    <a:masterClrMapping/>
  </p:clrMapOvr>
  <p:transition advClick="0" advTm="6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Bierzemy udział w przedszkolnych i szkolnych uroczystościach…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147492758_214307060377942_5975660816627045188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364"/>
          <a:stretch>
            <a:fillRect/>
          </a:stretch>
        </p:blipFill>
        <p:spPr>
          <a:xfrm>
            <a:off x="357158" y="1214422"/>
            <a:ext cx="4191008" cy="2786066"/>
          </a:xfrm>
        </p:spPr>
      </p:pic>
      <p:pic>
        <p:nvPicPr>
          <p:cNvPr id="6" name="Obraz 5" descr="149393867_1059488177888750_5681619378228676545_n.jpg"/>
          <p:cNvPicPr>
            <a:picLocks noChangeAspect="1"/>
          </p:cNvPicPr>
          <p:nvPr/>
        </p:nvPicPr>
        <p:blipFill>
          <a:blip r:embed="rId3" cstate="print"/>
          <a:srcRect r="34601"/>
          <a:stretch>
            <a:fillRect/>
          </a:stretch>
        </p:blipFill>
        <p:spPr>
          <a:xfrm>
            <a:off x="5572132" y="1214422"/>
            <a:ext cx="3201825" cy="3671893"/>
          </a:xfrm>
          <a:prstGeom prst="rect">
            <a:avLst/>
          </a:prstGeom>
        </p:spPr>
      </p:pic>
      <p:pic>
        <p:nvPicPr>
          <p:cNvPr id="5" name="Obraz 4" descr="145567198_427788035105086_3459462813770796581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3857628"/>
            <a:ext cx="5857884" cy="3000372"/>
          </a:xfrm>
          <a:prstGeom prst="rect">
            <a:avLst/>
          </a:prstGeom>
        </p:spPr>
      </p:pic>
    </p:spTree>
  </p:cSld>
  <p:clrMapOvr>
    <a:masterClrMapping/>
  </p:clrMapOvr>
  <p:transition advClick="0"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11156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Obchodzimy ciekawe dni… 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IMG_17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642918"/>
            <a:ext cx="2839646" cy="3786194"/>
          </a:xfrm>
        </p:spPr>
      </p:pic>
      <p:pic>
        <p:nvPicPr>
          <p:cNvPr id="5" name="Obraz 4" descr="marchewka.jpg"/>
          <p:cNvPicPr>
            <a:picLocks noChangeAspect="1"/>
          </p:cNvPicPr>
          <p:nvPr/>
        </p:nvPicPr>
        <p:blipFill>
          <a:blip r:embed="rId3" cstate="print"/>
          <a:srcRect r="10156"/>
          <a:stretch>
            <a:fillRect/>
          </a:stretch>
        </p:blipFill>
        <p:spPr>
          <a:xfrm>
            <a:off x="214282" y="3286124"/>
            <a:ext cx="4022092" cy="3357562"/>
          </a:xfrm>
          <a:prstGeom prst="rect">
            <a:avLst/>
          </a:prstGeom>
        </p:spPr>
      </p:pic>
      <p:pic>
        <p:nvPicPr>
          <p:cNvPr id="7" name="Obraz 6" descr="149765011_1768324280007826_2613686348090908339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3357562"/>
            <a:ext cx="4419604" cy="3314703"/>
          </a:xfrm>
          <a:prstGeom prst="rect">
            <a:avLst/>
          </a:prstGeom>
        </p:spPr>
      </p:pic>
      <p:pic>
        <p:nvPicPr>
          <p:cNvPr id="6" name="Obraz 5" descr="miś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7620" y="642918"/>
            <a:ext cx="3929090" cy="2946817"/>
          </a:xfrm>
          <a:prstGeom prst="rect">
            <a:avLst/>
          </a:prstGeom>
        </p:spPr>
      </p:pic>
    </p:spTree>
  </p:cSld>
  <p:clrMapOvr>
    <a:masterClrMapping/>
  </p:clrMapOvr>
  <p:transition advClick="0" advTm="7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sz="4200" dirty="0" smtClean="0">
                <a:latin typeface="Gabriola" pitchFamily="82" charset="0"/>
              </a:rPr>
              <a:t>Korzystamy z dodatkowych i specjalistycznych </a:t>
            </a:r>
            <a:r>
              <a:rPr lang="pl-PL" sz="4200" dirty="0" smtClean="0">
                <a:latin typeface="Gabriola" pitchFamily="82" charset="0"/>
              </a:rPr>
              <a:t>zajęć…</a:t>
            </a:r>
            <a:endParaRPr lang="pl-PL" sz="4200" dirty="0"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 algn="ctr">
              <a:buFont typeface="Gabriola" pitchFamily="82" charset="0"/>
              <a:buChar char=""/>
            </a:pPr>
            <a:r>
              <a:rPr lang="pl-PL" sz="3600" dirty="0" smtClean="0">
                <a:latin typeface="Gabriola" pitchFamily="82" charset="0"/>
              </a:rPr>
              <a:t>Sensorycznych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sens.jpg"/>
          <p:cNvPicPr>
            <a:picLocks noChangeAspect="1"/>
          </p:cNvPicPr>
          <p:nvPr/>
        </p:nvPicPr>
        <p:blipFill>
          <a:blip r:embed="rId2" cstate="print"/>
          <a:srcRect t="13125"/>
          <a:stretch>
            <a:fillRect/>
          </a:stretch>
        </p:blipFill>
        <p:spPr>
          <a:xfrm>
            <a:off x="428596" y="1714488"/>
            <a:ext cx="3214710" cy="3723703"/>
          </a:xfrm>
          <a:prstGeom prst="rect">
            <a:avLst/>
          </a:prstGeom>
        </p:spPr>
      </p:pic>
      <p:pic>
        <p:nvPicPr>
          <p:cNvPr id="6" name="Obraz 5" descr="145499783_218971219900253_722254530918648195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714488"/>
            <a:ext cx="4572000" cy="3429000"/>
          </a:xfrm>
          <a:prstGeom prst="rect">
            <a:avLst/>
          </a:prstGeom>
        </p:spPr>
      </p:pic>
      <p:pic>
        <p:nvPicPr>
          <p:cNvPr id="5" name="Obraz 4" descr="sen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860" y="3804025"/>
            <a:ext cx="4071966" cy="3053975"/>
          </a:xfrm>
          <a:prstGeom prst="rect">
            <a:avLst/>
          </a:prstGeom>
        </p:spPr>
      </p:pic>
    </p:spTree>
  </p:cSld>
  <p:clrMapOvr>
    <a:masterClrMapping/>
  </p:clrMapOvr>
  <p:transition advClick="0" advTm="6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algn="ctr">
              <a:buFont typeface="Gabriola" pitchFamily="82" charset="0"/>
              <a:buChar char=""/>
            </a:pPr>
            <a:r>
              <a:rPr lang="pl-PL" sz="3600" dirty="0" smtClean="0">
                <a:latin typeface="Gabriola" pitchFamily="82" charset="0"/>
              </a:rPr>
              <a:t>Językowych </a:t>
            </a:r>
            <a:endParaRPr lang="pl-PL" sz="4000" dirty="0" smtClean="0">
              <a:latin typeface="Gabriola" pitchFamily="82" charset="0"/>
            </a:endParaRPr>
          </a:p>
          <a:p>
            <a:pPr algn="ctr">
              <a:buNone/>
            </a:pPr>
            <a:endParaRPr lang="pl-PL" dirty="0">
              <a:latin typeface="Modern No. 20" pitchFamily="18" charset="0"/>
            </a:endParaRPr>
          </a:p>
        </p:txBody>
      </p:sp>
      <p:pic>
        <p:nvPicPr>
          <p:cNvPr id="4" name="Obraz 3" descr="a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3571900" cy="2678925"/>
          </a:xfrm>
          <a:prstGeom prst="rect">
            <a:avLst/>
          </a:prstGeom>
        </p:spPr>
      </p:pic>
      <p:pic>
        <p:nvPicPr>
          <p:cNvPr id="5" name="Obraz 4" descr="ang2.jpg"/>
          <p:cNvPicPr>
            <a:picLocks noChangeAspect="1"/>
          </p:cNvPicPr>
          <p:nvPr/>
        </p:nvPicPr>
        <p:blipFill>
          <a:blip r:embed="rId3" cstate="print"/>
          <a:srcRect t="27451"/>
          <a:stretch>
            <a:fillRect/>
          </a:stretch>
        </p:blipFill>
        <p:spPr>
          <a:xfrm>
            <a:off x="4286248" y="1142984"/>
            <a:ext cx="4857752" cy="2643182"/>
          </a:xfrm>
          <a:prstGeom prst="rect">
            <a:avLst/>
          </a:prstGeom>
        </p:spPr>
      </p:pic>
      <p:pic>
        <p:nvPicPr>
          <p:cNvPr id="6" name="Obraz 5" descr="ang3.jpg"/>
          <p:cNvPicPr>
            <a:picLocks noChangeAspect="1"/>
          </p:cNvPicPr>
          <p:nvPr/>
        </p:nvPicPr>
        <p:blipFill>
          <a:blip r:embed="rId4" cstate="print"/>
          <a:srcRect t="20000"/>
          <a:stretch>
            <a:fillRect/>
          </a:stretch>
        </p:blipFill>
        <p:spPr>
          <a:xfrm>
            <a:off x="2214546" y="4000504"/>
            <a:ext cx="4762501" cy="2857496"/>
          </a:xfrm>
          <a:prstGeom prst="rect">
            <a:avLst/>
          </a:prstGeom>
        </p:spPr>
      </p:pic>
    </p:spTree>
  </p:cSld>
  <p:clrMapOvr>
    <a:masterClrMapping/>
  </p:clrMapOvr>
  <p:transition advClick="0" advTm="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5983311"/>
          </a:xfrm>
        </p:spPr>
        <p:txBody>
          <a:bodyPr/>
          <a:lstStyle/>
          <a:p>
            <a:pPr algn="ctr">
              <a:buFont typeface="Gabriola" pitchFamily="82" charset="0"/>
              <a:buChar char=""/>
            </a:pPr>
            <a:r>
              <a:rPr lang="pl-PL" sz="3600" dirty="0" smtClean="0">
                <a:latin typeface="Gabriola" pitchFamily="82" charset="0"/>
              </a:rPr>
              <a:t>Gimnastycznych </a:t>
            </a:r>
          </a:p>
          <a:p>
            <a:pPr algn="ctr">
              <a:buNone/>
            </a:pPr>
            <a:endParaRPr lang="pl-PL" dirty="0">
              <a:latin typeface="Modern No. 20" pitchFamily="18" charset="0"/>
            </a:endParaRPr>
          </a:p>
        </p:txBody>
      </p:sp>
      <p:pic>
        <p:nvPicPr>
          <p:cNvPr id="5" name="Obraz 4" descr="gim.jpg"/>
          <p:cNvPicPr>
            <a:picLocks noChangeAspect="1"/>
          </p:cNvPicPr>
          <p:nvPr/>
        </p:nvPicPr>
        <p:blipFill>
          <a:blip r:embed="rId2" cstate="print"/>
          <a:srcRect t="33740" r="8051"/>
          <a:stretch>
            <a:fillRect/>
          </a:stretch>
        </p:blipFill>
        <p:spPr>
          <a:xfrm>
            <a:off x="285720" y="1142984"/>
            <a:ext cx="4643438" cy="2500330"/>
          </a:xfrm>
          <a:prstGeom prst="rect">
            <a:avLst/>
          </a:prstGeom>
        </p:spPr>
      </p:pic>
      <p:pic>
        <p:nvPicPr>
          <p:cNvPr id="6" name="Obraz 5" descr="g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857232"/>
            <a:ext cx="4929190" cy="3696893"/>
          </a:xfrm>
          <a:prstGeom prst="rect">
            <a:avLst/>
          </a:prstGeom>
        </p:spPr>
      </p:pic>
      <p:pic>
        <p:nvPicPr>
          <p:cNvPr id="7" name="Obraz 6" descr="151232719_178047717411563_1610849032891176897_n.jpg"/>
          <p:cNvPicPr>
            <a:picLocks noChangeAspect="1"/>
          </p:cNvPicPr>
          <p:nvPr/>
        </p:nvPicPr>
        <p:blipFill>
          <a:blip r:embed="rId4" cstate="print"/>
          <a:srcRect t="12077" b="13768"/>
          <a:stretch>
            <a:fillRect/>
          </a:stretch>
        </p:blipFill>
        <p:spPr>
          <a:xfrm>
            <a:off x="285720" y="3786190"/>
            <a:ext cx="5137939" cy="2857520"/>
          </a:xfrm>
          <a:prstGeom prst="rect">
            <a:avLst/>
          </a:prstGeom>
        </p:spPr>
      </p:pic>
    </p:spTree>
  </p:cSld>
  <p:clrMapOvr>
    <a:masterClrMapping/>
  </p:clrMapOvr>
  <p:transition advClick="0" advTm="6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algn="ctr">
              <a:buFont typeface="Gabriola" pitchFamily="82" charset="0"/>
              <a:buChar char=""/>
            </a:pPr>
            <a:r>
              <a:rPr lang="pl-PL" sz="3600" dirty="0" smtClean="0">
                <a:latin typeface="Gabriola" pitchFamily="82" charset="0"/>
              </a:rPr>
              <a:t>Terapeutycznych</a:t>
            </a:r>
          </a:p>
          <a:p>
            <a:pPr algn="ctr">
              <a:buNone/>
            </a:pPr>
            <a:endParaRPr lang="pl-PL" dirty="0">
              <a:latin typeface="Modern No. 20" pitchFamily="18" charset="0"/>
            </a:endParaRPr>
          </a:p>
        </p:txBody>
      </p:sp>
      <p:pic>
        <p:nvPicPr>
          <p:cNvPr id="5" name="Obraz 4" descr="151118563_760423937930560_50969282185161647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786058"/>
            <a:ext cx="2943120" cy="3890443"/>
          </a:xfrm>
          <a:prstGeom prst="rect">
            <a:avLst/>
          </a:prstGeom>
        </p:spPr>
      </p:pic>
      <p:pic>
        <p:nvPicPr>
          <p:cNvPr id="6" name="Obraz 5" descr="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285992"/>
            <a:ext cx="3268289" cy="4357718"/>
          </a:xfrm>
          <a:prstGeom prst="rect">
            <a:avLst/>
          </a:prstGeom>
        </p:spPr>
      </p:pic>
      <p:pic>
        <p:nvPicPr>
          <p:cNvPr id="4" name="Obraz 3" descr="150527698_190624972840257_144338900528924313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3392770" y="464826"/>
            <a:ext cx="3144254" cy="4214818"/>
          </a:xfrm>
          <a:prstGeom prst="rect">
            <a:avLst/>
          </a:prstGeom>
        </p:spPr>
      </p:pic>
    </p:spTree>
  </p:cSld>
  <p:clrMapOvr>
    <a:masterClrMapping/>
  </p:clrMapOvr>
  <p:transition advClick="0" advTm="5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pPr algn="ctr">
              <a:buFont typeface="Gabriola" pitchFamily="82" charset="0"/>
              <a:buChar char=""/>
            </a:pPr>
            <a:r>
              <a:rPr lang="pl-PL" sz="3600" dirty="0" smtClean="0">
                <a:latin typeface="Gabriola" pitchFamily="82" charset="0"/>
              </a:rPr>
              <a:t>Badawczych </a:t>
            </a:r>
            <a:endParaRPr lang="pl-PL" sz="3600" dirty="0">
              <a:latin typeface="Gabriola" pitchFamily="82" charset="0"/>
            </a:endParaRPr>
          </a:p>
        </p:txBody>
      </p:sp>
      <p:pic>
        <p:nvPicPr>
          <p:cNvPr id="5" name="Obraz 4" descr="b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928670"/>
            <a:ext cx="3375428" cy="4500570"/>
          </a:xfrm>
          <a:prstGeom prst="rect">
            <a:avLst/>
          </a:prstGeom>
        </p:spPr>
      </p:pic>
      <p:pic>
        <p:nvPicPr>
          <p:cNvPr id="6" name="Obraz 5" descr="bad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3643314"/>
            <a:ext cx="3857652" cy="2893239"/>
          </a:xfrm>
          <a:prstGeom prst="rect">
            <a:avLst/>
          </a:prstGeom>
        </p:spPr>
      </p:pic>
      <p:pic>
        <p:nvPicPr>
          <p:cNvPr id="4" name="Obraz 3" descr="bada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785794"/>
            <a:ext cx="4476781" cy="3357586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A tak bawimy się i uczymy… </a:t>
            </a:r>
            <a:endParaRPr lang="pl-PL" dirty="0"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786478"/>
          </a:xfrm>
        </p:spPr>
        <p:txBody>
          <a:bodyPr/>
          <a:lstStyle/>
          <a:p>
            <a:pPr algn="ctr">
              <a:buFont typeface="Gabriola" pitchFamily="82" charset="0"/>
              <a:buChar char=""/>
            </a:pPr>
            <a:r>
              <a:rPr lang="pl-PL" sz="3600" dirty="0" smtClean="0">
                <a:latin typeface="Gabriola" pitchFamily="82" charset="0"/>
              </a:rPr>
              <a:t>„Kodowanie na dywanie”</a:t>
            </a:r>
          </a:p>
          <a:p>
            <a:pPr algn="ctr">
              <a:buNone/>
            </a:pPr>
            <a:endParaRPr lang="pl-PL" dirty="0">
              <a:latin typeface="Modern No. 20" pitchFamily="18" charset="0"/>
            </a:endParaRPr>
          </a:p>
        </p:txBody>
      </p:sp>
      <p:pic>
        <p:nvPicPr>
          <p:cNvPr id="4" name="Obraz 3" descr="145544207_744550169829697_392041156687987738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714488"/>
            <a:ext cx="3643338" cy="2732504"/>
          </a:xfrm>
          <a:prstGeom prst="rect">
            <a:avLst/>
          </a:prstGeom>
        </p:spPr>
      </p:pic>
      <p:pic>
        <p:nvPicPr>
          <p:cNvPr id="5" name="Obraz 4" descr="k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1714488"/>
            <a:ext cx="2786083" cy="3714776"/>
          </a:xfrm>
          <a:prstGeom prst="rect">
            <a:avLst/>
          </a:prstGeom>
        </p:spPr>
      </p:pic>
      <p:pic>
        <p:nvPicPr>
          <p:cNvPr id="6" name="Obraz 5" descr="ko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4143380"/>
            <a:ext cx="4500594" cy="2531585"/>
          </a:xfrm>
          <a:prstGeom prst="rect">
            <a:avLst/>
          </a:prstGeom>
        </p:spPr>
      </p:pic>
    </p:spTree>
  </p:cSld>
  <p:clrMapOvr>
    <a:masterClrMapping/>
  </p:clrMapOvr>
  <p:transition advClick="0" advTm="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pPr algn="ctr">
              <a:buFont typeface="Gabriola" pitchFamily="82" charset="0"/>
              <a:buChar char=""/>
            </a:pPr>
            <a:r>
              <a:rPr lang="pl-PL" sz="3600" dirty="0" smtClean="0">
                <a:latin typeface="Gabriola" pitchFamily="82" charset="0"/>
              </a:rPr>
              <a:t>Kreatywnie się bawimy</a:t>
            </a:r>
            <a:endParaRPr lang="pl-PL" sz="3600" dirty="0">
              <a:latin typeface="Gabriola" pitchFamily="82" charset="0"/>
            </a:endParaRPr>
          </a:p>
        </p:txBody>
      </p:sp>
      <p:pic>
        <p:nvPicPr>
          <p:cNvPr id="4" name="Obraz 3" descr="147632279_167591794928351_668072485929601787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071546"/>
            <a:ext cx="3714744" cy="2786058"/>
          </a:xfrm>
          <a:prstGeom prst="rect">
            <a:avLst/>
          </a:prstGeom>
        </p:spPr>
      </p:pic>
      <p:pic>
        <p:nvPicPr>
          <p:cNvPr id="6" name="Obraz 5" descr="k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1071546"/>
            <a:ext cx="4514855" cy="3386141"/>
          </a:xfrm>
          <a:prstGeom prst="rect">
            <a:avLst/>
          </a:prstGeom>
        </p:spPr>
      </p:pic>
      <p:pic>
        <p:nvPicPr>
          <p:cNvPr id="5" name="Obraz 4" descr="147290643_264389568435511_4117565372140765071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3429000"/>
            <a:ext cx="4286248" cy="3214686"/>
          </a:xfrm>
          <a:prstGeom prst="rect">
            <a:avLst/>
          </a:prstGeom>
        </p:spPr>
      </p:pic>
    </p:spTree>
  </p:cSld>
  <p:clrMapOvr>
    <a:masterClrMapping/>
  </p:clrMapOvr>
  <p:transition advClick="0" advTm="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pPr algn="ctr">
              <a:buFont typeface="Gabriola" pitchFamily="82" charset="0"/>
              <a:buChar char=""/>
            </a:pPr>
            <a:r>
              <a:rPr lang="pl-PL" sz="3600" dirty="0" smtClean="0">
                <a:latin typeface="Gabriola" pitchFamily="82" charset="0"/>
              </a:rPr>
              <a:t>Poznajemy nasze emocje</a:t>
            </a:r>
            <a:endParaRPr lang="pl-PL" sz="3600" dirty="0">
              <a:latin typeface="Gabriola" pitchFamily="82" charset="0"/>
            </a:endParaRPr>
          </a:p>
        </p:txBody>
      </p:sp>
      <p:pic>
        <p:nvPicPr>
          <p:cNvPr id="5" name="Obraz 4" descr="emocj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2500306"/>
            <a:ext cx="5500694" cy="4125521"/>
          </a:xfrm>
          <a:prstGeom prst="rect">
            <a:avLst/>
          </a:prstGeom>
        </p:spPr>
      </p:pic>
      <p:pic>
        <p:nvPicPr>
          <p:cNvPr id="4" name="Obraz 3" descr="emocj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000108"/>
            <a:ext cx="3571900" cy="2678925"/>
          </a:xfrm>
          <a:prstGeom prst="rect">
            <a:avLst/>
          </a:prstGeom>
        </p:spPr>
      </p:pic>
      <p:pic>
        <p:nvPicPr>
          <p:cNvPr id="6" name="Obraz 5" descr="emocj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000108"/>
            <a:ext cx="3643306" cy="2732480"/>
          </a:xfrm>
          <a:prstGeom prst="rect">
            <a:avLst/>
          </a:prstGeom>
        </p:spPr>
      </p:pic>
    </p:spTree>
  </p:cSld>
  <p:clrMapOvr>
    <a:masterClrMapping/>
  </p:clrMapOvr>
  <p:transition advClick="0" advTm="5000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pPr algn="ctr">
              <a:buFont typeface="Gabriola" pitchFamily="82" charset="0"/>
              <a:buChar char=""/>
            </a:pPr>
            <a:r>
              <a:rPr lang="pl-PL" sz="3600" dirty="0" smtClean="0">
                <a:latin typeface="Gabriola" pitchFamily="82" charset="0"/>
              </a:rPr>
              <a:t>Zdrowo się odżywiamy</a:t>
            </a:r>
            <a:endParaRPr lang="pl-PL" sz="3600" dirty="0">
              <a:latin typeface="Gabriola" pitchFamily="82" charset="0"/>
            </a:endParaRPr>
          </a:p>
        </p:txBody>
      </p:sp>
      <p:pic>
        <p:nvPicPr>
          <p:cNvPr id="4" name="Obraz 3" descr="jemy.jpg"/>
          <p:cNvPicPr>
            <a:picLocks noChangeAspect="1"/>
          </p:cNvPicPr>
          <p:nvPr/>
        </p:nvPicPr>
        <p:blipFill>
          <a:blip r:embed="rId2" cstate="print"/>
          <a:srcRect t="33334" b="34375"/>
          <a:stretch>
            <a:fillRect/>
          </a:stretch>
        </p:blipFill>
        <p:spPr>
          <a:xfrm>
            <a:off x="214282" y="928670"/>
            <a:ext cx="3829736" cy="2747018"/>
          </a:xfrm>
          <a:prstGeom prst="rect">
            <a:avLst/>
          </a:prstGeom>
        </p:spPr>
      </p:pic>
      <p:pic>
        <p:nvPicPr>
          <p:cNvPr id="6" name="Obraz 5" descr="jemy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857629"/>
            <a:ext cx="3857652" cy="2571768"/>
          </a:xfrm>
          <a:prstGeom prst="rect">
            <a:avLst/>
          </a:prstGeom>
        </p:spPr>
      </p:pic>
      <p:pic>
        <p:nvPicPr>
          <p:cNvPr id="7" name="Obraz 6" descr="jemy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928670"/>
            <a:ext cx="4125527" cy="5500702"/>
          </a:xfrm>
          <a:prstGeom prst="rect">
            <a:avLst/>
          </a:prstGeom>
        </p:spPr>
      </p:pic>
    </p:spTree>
  </p:cSld>
  <p:clrMapOvr>
    <a:masterClrMapping/>
  </p:clrMapOvr>
  <p:transition advClick="0" advTm="5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pPr algn="ctr">
              <a:buFont typeface="Gabriola" pitchFamily="82" charset="0"/>
              <a:buChar char=""/>
            </a:pPr>
            <a:r>
              <a:rPr lang="pl-PL" sz="3600" dirty="0" smtClean="0">
                <a:latin typeface="Gabriola" pitchFamily="82" charset="0"/>
              </a:rPr>
              <a:t>Uczymy się </a:t>
            </a:r>
            <a:r>
              <a:rPr lang="pl-PL" sz="3600" dirty="0" smtClean="0">
                <a:latin typeface="Gabriola" pitchFamily="82" charset="0"/>
              </a:rPr>
              <a:t>dbać o zwierzęta</a:t>
            </a:r>
            <a:endParaRPr lang="pl-PL" sz="3600" dirty="0">
              <a:latin typeface="Gabriola" pitchFamily="82" charset="0"/>
            </a:endParaRPr>
          </a:p>
        </p:txBody>
      </p:sp>
      <p:pic>
        <p:nvPicPr>
          <p:cNvPr id="4" name="Obraz 3" descr="d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928670"/>
            <a:ext cx="3898595" cy="2823630"/>
          </a:xfrm>
          <a:prstGeom prst="rect">
            <a:avLst/>
          </a:prstGeom>
        </p:spPr>
      </p:pic>
      <p:pic>
        <p:nvPicPr>
          <p:cNvPr id="5" name="Obraz 4" descr="dof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929042"/>
            <a:ext cx="3905277" cy="2928958"/>
          </a:xfrm>
          <a:prstGeom prst="rect">
            <a:avLst/>
          </a:prstGeom>
        </p:spPr>
      </p:pic>
      <p:pic>
        <p:nvPicPr>
          <p:cNvPr id="6" name="Obraz 5" descr="fpgm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928670"/>
            <a:ext cx="4446998" cy="5929330"/>
          </a:xfrm>
          <a:prstGeom prst="rect">
            <a:avLst/>
          </a:prstGeom>
        </p:spPr>
      </p:pic>
    </p:spTree>
  </p:cSld>
  <p:clrMapOvr>
    <a:masterClrMapping/>
  </p:clrMapOvr>
  <p:transition advClick="0" advTm="5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Gabriola" pitchFamily="82" charset="0"/>
              </a:rPr>
              <a:t>Pomagamy innym…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a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785794"/>
            <a:ext cx="4005262" cy="5857916"/>
          </a:xfrm>
        </p:spPr>
      </p:pic>
      <p:pic>
        <p:nvPicPr>
          <p:cNvPr id="5" name="Obraz 4" descr="akce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785794"/>
            <a:ext cx="4286280" cy="3053975"/>
          </a:xfrm>
          <a:prstGeom prst="rect">
            <a:avLst/>
          </a:prstGeom>
        </p:spPr>
      </p:pic>
      <p:pic>
        <p:nvPicPr>
          <p:cNvPr id="6" name="Obraz 5" descr="akcj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000504"/>
            <a:ext cx="4286280" cy="2643206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Gabriola" pitchFamily="82" charset="0"/>
              </a:rPr>
              <a:t>Pogłębiamy swoje talenty muzyczne…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148410495_416200702783888_5658741286899335049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0617"/>
          <a:stretch>
            <a:fillRect/>
          </a:stretch>
        </p:blipFill>
        <p:spPr>
          <a:xfrm>
            <a:off x="214283" y="857232"/>
            <a:ext cx="3214710" cy="3571900"/>
          </a:xfrm>
        </p:spPr>
      </p:pic>
      <p:pic>
        <p:nvPicPr>
          <p:cNvPr id="6" name="Obraz 5" descr="150876266_1090149318063381_7945473037733144873_n.jpg"/>
          <p:cNvPicPr>
            <a:picLocks noChangeAspect="1"/>
          </p:cNvPicPr>
          <p:nvPr/>
        </p:nvPicPr>
        <p:blipFill>
          <a:blip r:embed="rId3" cstate="print"/>
          <a:srcRect t="27083"/>
          <a:stretch>
            <a:fillRect/>
          </a:stretch>
        </p:blipFill>
        <p:spPr>
          <a:xfrm>
            <a:off x="3643306" y="857232"/>
            <a:ext cx="5331336" cy="3071834"/>
          </a:xfrm>
          <a:prstGeom prst="rect">
            <a:avLst/>
          </a:prstGeom>
        </p:spPr>
      </p:pic>
      <p:pic>
        <p:nvPicPr>
          <p:cNvPr id="5" name="Obraz 4" descr="145318842_3519291031630419_6531695644800858419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3357562"/>
            <a:ext cx="4500594" cy="3232570"/>
          </a:xfrm>
          <a:prstGeom prst="rect">
            <a:avLst/>
          </a:prstGeom>
        </p:spPr>
      </p:pic>
    </p:spTree>
  </p:cSld>
  <p:clrMapOvr>
    <a:masterClrMapping/>
  </p:clrMapOvr>
  <p:transition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I plastyczne…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6" name="Obraz 5" descr="p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1857364"/>
            <a:ext cx="3589742" cy="4786322"/>
          </a:xfrm>
          <a:prstGeom prst="rect">
            <a:avLst/>
          </a:prstGeom>
        </p:spPr>
      </p:pic>
      <p:pic>
        <p:nvPicPr>
          <p:cNvPr id="4" name="Symbol zastępczy zawartości 3" descr="p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285728"/>
            <a:ext cx="2946818" cy="3786214"/>
          </a:xfrm>
        </p:spPr>
      </p:pic>
      <p:pic>
        <p:nvPicPr>
          <p:cNvPr id="5" name="Obraz 4" descr="pl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285728"/>
            <a:ext cx="2857502" cy="3810003"/>
          </a:xfrm>
          <a:prstGeom prst="rect">
            <a:avLst/>
          </a:prstGeom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Poznajemy przyrodę…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..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9058" y="857232"/>
            <a:ext cx="4951772" cy="2624636"/>
          </a:xfrm>
        </p:spPr>
      </p:pic>
      <p:pic>
        <p:nvPicPr>
          <p:cNvPr id="5" name="Obraz 4" descr="............jpg"/>
          <p:cNvPicPr>
            <a:picLocks noChangeAspect="1"/>
          </p:cNvPicPr>
          <p:nvPr/>
        </p:nvPicPr>
        <p:blipFill>
          <a:blip r:embed="rId3" cstate="print"/>
          <a:srcRect r="18945"/>
          <a:stretch>
            <a:fillRect/>
          </a:stretch>
        </p:blipFill>
        <p:spPr>
          <a:xfrm>
            <a:off x="3929058" y="3643314"/>
            <a:ext cx="5022979" cy="2857520"/>
          </a:xfrm>
          <a:prstGeom prst="rect">
            <a:avLst/>
          </a:prstGeom>
        </p:spPr>
      </p:pic>
      <p:pic>
        <p:nvPicPr>
          <p:cNvPr id="6" name="Obraz 5" descr="150067253_1257326394669135_2768930694704441301_n.jpg"/>
          <p:cNvPicPr>
            <a:picLocks noChangeAspect="1"/>
          </p:cNvPicPr>
          <p:nvPr/>
        </p:nvPicPr>
        <p:blipFill>
          <a:blip r:embed="rId4" cstate="print"/>
          <a:srcRect r="18408"/>
          <a:stretch>
            <a:fillRect/>
          </a:stretch>
        </p:blipFill>
        <p:spPr>
          <a:xfrm>
            <a:off x="285720" y="857232"/>
            <a:ext cx="3286148" cy="5572164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Autofit/>
          </a:bodyPr>
          <a:lstStyle/>
          <a:p>
            <a:pPr algn="r"/>
            <a:r>
              <a:rPr lang="pl-PL" dirty="0" smtClean="0">
                <a:latin typeface="Gabriola" pitchFamily="82" charset="0"/>
              </a:rPr>
              <a:t>Odwiedzamy ciekawe miejsca…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4" name="Symbol zastępczy zawartości 3" descr="145995815_1787720008071618_7549146856260410638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2732503" cy="3643338"/>
          </a:xfrm>
        </p:spPr>
      </p:pic>
      <p:pic>
        <p:nvPicPr>
          <p:cNvPr id="5" name="Obraz 4" descr="147419251_230120932081310_455728456578947582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3143248"/>
            <a:ext cx="5014397" cy="3571882"/>
          </a:xfrm>
          <a:prstGeom prst="rect">
            <a:avLst/>
          </a:prstGeom>
        </p:spPr>
      </p:pic>
      <p:pic>
        <p:nvPicPr>
          <p:cNvPr id="6" name="Obraz 5" descr="150244487_466011317907839_6262535734421715017_n.jpg"/>
          <p:cNvPicPr>
            <a:picLocks noChangeAspect="1"/>
          </p:cNvPicPr>
          <p:nvPr/>
        </p:nvPicPr>
        <p:blipFill>
          <a:blip r:embed="rId4" cstate="print"/>
          <a:srcRect b="11500"/>
          <a:stretch>
            <a:fillRect/>
          </a:stretch>
        </p:blipFill>
        <p:spPr>
          <a:xfrm>
            <a:off x="5500694" y="785794"/>
            <a:ext cx="3428992" cy="4786346"/>
          </a:xfrm>
          <a:prstGeom prst="rect">
            <a:avLst/>
          </a:prstGeom>
        </p:spPr>
      </p:pic>
    </p:spTree>
  </p:cSld>
  <p:clrMapOvr>
    <a:masterClrMapping/>
  </p:clrMapOvr>
  <p:transition advClick="0" advTm="5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Autofit/>
          </a:bodyPr>
          <a:lstStyle/>
          <a:p>
            <a:r>
              <a:rPr lang="pl-PL" dirty="0" smtClean="0">
                <a:latin typeface="Gabriola" pitchFamily="82" charset="0"/>
              </a:rPr>
              <a:t>Opiekę zdrowotną zapewnia nam…</a:t>
            </a:r>
            <a:endParaRPr lang="pl-PL" dirty="0">
              <a:latin typeface="Gabriola" pitchFamily="82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457200" y="642918"/>
            <a:ext cx="4040188" cy="642941"/>
          </a:xfrm>
        </p:spPr>
        <p:txBody>
          <a:bodyPr>
            <a:normAutofit fontScale="92500"/>
          </a:bodyPr>
          <a:lstStyle/>
          <a:p>
            <a:pPr algn="ctr">
              <a:buFont typeface="Gabriola" pitchFamily="82" charset="0"/>
              <a:buChar char=""/>
            </a:pPr>
            <a:r>
              <a:rPr lang="pl-PL" sz="3200" b="0" dirty="0" smtClean="0">
                <a:latin typeface="Gabriola" pitchFamily="82" charset="0"/>
              </a:rPr>
              <a:t>Gabinet stomatologiczny</a:t>
            </a:r>
            <a:endParaRPr lang="pl-PL" sz="3200" b="0" dirty="0">
              <a:latin typeface="Gabriola" pitchFamily="82" charset="0"/>
            </a:endParaRPr>
          </a:p>
        </p:txBody>
      </p:sp>
      <p:pic>
        <p:nvPicPr>
          <p:cNvPr id="8" name="Symbol zastępczy zawartości 7" descr="148977227_330527388284703_1609387076874468038_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9124" y="2143116"/>
            <a:ext cx="4572032" cy="3429024"/>
          </a:xfrm>
        </p:spPr>
      </p:pic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>
          <a:xfrm>
            <a:off x="4645025" y="714357"/>
            <a:ext cx="4041775" cy="642942"/>
          </a:xfrm>
        </p:spPr>
        <p:txBody>
          <a:bodyPr>
            <a:noAutofit/>
          </a:bodyPr>
          <a:lstStyle/>
          <a:p>
            <a:pPr algn="ctr">
              <a:buFont typeface="Gabriola" pitchFamily="82" charset="0"/>
              <a:buChar char=""/>
            </a:pPr>
            <a:r>
              <a:rPr lang="pl-PL" sz="3200" b="0" dirty="0" smtClean="0">
                <a:latin typeface="Gabriola" pitchFamily="82" charset="0"/>
              </a:rPr>
              <a:t>Gabinet lekarski </a:t>
            </a:r>
            <a:endParaRPr lang="pl-PL" sz="3200" b="0" dirty="0">
              <a:latin typeface="Gabriola" pitchFamily="82" charset="0"/>
            </a:endParaRPr>
          </a:p>
        </p:txBody>
      </p:sp>
      <p:pic>
        <p:nvPicPr>
          <p:cNvPr id="9" name="Symbol zastępczy zawartości 8" descr="148983065_2879113549031628_1271964037965689084_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28596" y="1571612"/>
            <a:ext cx="3571900" cy="4762533"/>
          </a:xfrm>
        </p:spPr>
      </p:pic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AppData\Local\Microsoft\Windows\INetCache\IE\Y2M9L6RR\220_F_26922910_EEsvX6Ye8AbYlK5ecSjLaaUeiMqaQ0CV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714356"/>
            <a:ext cx="1978354" cy="1978354"/>
          </a:xfrm>
          <a:prstGeom prst="rect">
            <a:avLst/>
          </a:prstGeom>
          <a:noFill/>
        </p:spPr>
      </p:pic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0" y="1142984"/>
            <a:ext cx="8686800" cy="5715016"/>
          </a:xfrm>
        </p:spPr>
        <p:txBody>
          <a:bodyPr>
            <a:normAutofit/>
          </a:bodyPr>
          <a:lstStyle/>
          <a:p>
            <a:pPr>
              <a:buNone/>
            </a:pPr>
            <a:endParaRPr lang="pl-PL" dirty="0" smtClean="0">
              <a:latin typeface="Modern No. 20" pitchFamily="18" charset="0"/>
            </a:endParaRPr>
          </a:p>
          <a:p>
            <a:pPr>
              <a:buNone/>
            </a:pPr>
            <a:r>
              <a:rPr lang="pl-PL" sz="4000" dirty="0" smtClean="0">
                <a:latin typeface="Gabriola" pitchFamily="82" charset="0"/>
              </a:rPr>
              <a:t>Zajęcia trwają od 8:00 do 13:00…</a:t>
            </a:r>
          </a:p>
          <a:p>
            <a:pPr algn="r">
              <a:buNone/>
            </a:pPr>
            <a:r>
              <a:rPr lang="pl-PL" sz="4000" dirty="0" smtClean="0">
                <a:latin typeface="Gabriola" pitchFamily="82" charset="0"/>
              </a:rPr>
              <a:t>…ale nasze przedszkole zapewnia nam opiekę również przed zajęciami od 6:00 i po zajęciach do 17:00</a:t>
            </a:r>
          </a:p>
          <a:p>
            <a:pPr algn="r">
              <a:buNone/>
            </a:pPr>
            <a:endParaRPr lang="pl-PL" sz="4000" dirty="0">
              <a:latin typeface="Gabriola" pitchFamily="82" charset="0"/>
            </a:endParaRPr>
          </a:p>
          <a:p>
            <a:pPr algn="r">
              <a:buNone/>
            </a:pPr>
            <a:r>
              <a:rPr lang="pl-PL" sz="4000" dirty="0" smtClean="0">
                <a:latin typeface="Gabriola" pitchFamily="82" charset="0"/>
              </a:rPr>
              <a:t>     Jeśli zostajemy po zajęciach,           </a:t>
            </a:r>
          </a:p>
          <a:p>
            <a:pPr algn="ctr">
              <a:buNone/>
            </a:pPr>
            <a:r>
              <a:rPr lang="pl-PL" sz="4000" dirty="0" smtClean="0">
                <a:latin typeface="Gabriola" pitchFamily="82" charset="0"/>
              </a:rPr>
              <a:t>					jest możliwość zjedzenia </a:t>
            </a:r>
          </a:p>
          <a:p>
            <a:pPr algn="r">
              <a:buNone/>
            </a:pPr>
            <a:r>
              <a:rPr lang="pl-PL" sz="4000" dirty="0" smtClean="0">
                <a:latin typeface="Gabriola" pitchFamily="82" charset="0"/>
              </a:rPr>
              <a:t>ciepłego obiadku </a:t>
            </a:r>
            <a:r>
              <a:rPr lang="pl-PL" sz="4000" dirty="0" smtClean="0">
                <a:latin typeface="Gabriola" pitchFamily="82" charset="0"/>
                <a:sym typeface="Wingdings" pitchFamily="2" charset="2"/>
              </a:rPr>
              <a:t> </a:t>
            </a:r>
            <a:endParaRPr lang="pl-PL" sz="4000" dirty="0">
              <a:latin typeface="Gabriola" pitchFamily="82" charset="0"/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pPr algn="l"/>
            <a:r>
              <a:rPr lang="pl-PL" dirty="0" smtClean="0">
                <a:latin typeface="Gabriola" pitchFamily="82" charset="0"/>
              </a:rPr>
              <a:t>W przedszkolu spędzamy dużo czasu…</a:t>
            </a:r>
            <a:endParaRPr lang="pl-PL" dirty="0">
              <a:latin typeface="Gabriola" pitchFamily="82" charset="0"/>
            </a:endParaRPr>
          </a:p>
        </p:txBody>
      </p:sp>
      <p:pic>
        <p:nvPicPr>
          <p:cNvPr id="1030" name="Picture 6" descr="C:\Users\ASUS\AppData\Local\Microsoft\Windows\INetCache\IE\T73S83G7\Pierogi_in_Warsaw,_201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818"/>
            <a:ext cx="2826779" cy="221455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strip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723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3600" dirty="0" smtClean="0">
                <a:latin typeface="Gabriola" pitchFamily="82" charset="0"/>
              </a:rPr>
              <a:t>Serdecznie zapraszamy ! </a:t>
            </a:r>
          </a:p>
          <a:p>
            <a:pPr algn="ctr">
              <a:buNone/>
            </a:pPr>
            <a:r>
              <a:rPr lang="pl-PL" sz="2800" dirty="0" smtClean="0">
                <a:latin typeface="Gabriola" pitchFamily="82" charset="0"/>
              </a:rPr>
              <a:t>Oddział </a:t>
            </a:r>
            <a:r>
              <a:rPr lang="pl-PL" sz="2800" dirty="0" smtClean="0">
                <a:latin typeface="Gabriola" pitchFamily="82" charset="0"/>
              </a:rPr>
              <a:t>Przedszkolny </a:t>
            </a:r>
            <a:r>
              <a:rPr lang="pl-PL" sz="2800" dirty="0" smtClean="0">
                <a:latin typeface="Gabriola" pitchFamily="82" charset="0"/>
              </a:rPr>
              <a:t>przy Szkole Podstawowej nr 2 im. Jana Kilińskiego w </a:t>
            </a:r>
            <a:r>
              <a:rPr lang="pl-PL" sz="2800" dirty="0" smtClean="0">
                <a:latin typeface="Gabriola" pitchFamily="82" charset="0"/>
              </a:rPr>
              <a:t>Oleśnicy</a:t>
            </a:r>
          </a:p>
          <a:p>
            <a:pPr algn="ctr">
              <a:buNone/>
            </a:pPr>
            <a:r>
              <a:rPr lang="pl-PL" sz="2800" dirty="0" smtClean="0">
                <a:latin typeface="Gabriola" pitchFamily="82" charset="0"/>
              </a:rPr>
              <a:t> </a:t>
            </a:r>
            <a:r>
              <a:rPr lang="pl-PL" sz="2800" dirty="0" smtClean="0">
                <a:latin typeface="Gabriola" pitchFamily="82" charset="0"/>
              </a:rPr>
              <a:t>ulica Świętej Jadwigi 1A</a:t>
            </a:r>
          </a:p>
          <a:p>
            <a:pPr algn="ctr">
              <a:buNone/>
            </a:pPr>
            <a:endParaRPr lang="pl-PL" sz="2800" dirty="0">
              <a:latin typeface="Gabriola" pitchFamily="82" charset="0"/>
            </a:endParaRPr>
          </a:p>
          <a:p>
            <a:pPr algn="ctr">
              <a:buNone/>
            </a:pPr>
            <a:endParaRPr lang="pl-PL" sz="2800" dirty="0" smtClean="0">
              <a:latin typeface="Gabriola" pitchFamily="82" charset="0"/>
            </a:endParaRPr>
          </a:p>
          <a:p>
            <a:pPr algn="ctr">
              <a:buNone/>
            </a:pPr>
            <a:endParaRPr lang="pl-PL" sz="2800" dirty="0">
              <a:latin typeface="Gabriola" pitchFamily="82" charset="0"/>
            </a:endParaRPr>
          </a:p>
          <a:p>
            <a:pPr algn="ctr">
              <a:buNone/>
            </a:pPr>
            <a:endParaRPr lang="pl-PL" sz="2800" dirty="0" smtClean="0">
              <a:latin typeface="Gabriola" pitchFamily="82" charset="0"/>
            </a:endParaRPr>
          </a:p>
          <a:p>
            <a:pPr algn="ctr">
              <a:buNone/>
            </a:pPr>
            <a:endParaRPr lang="pl-PL" sz="2800" dirty="0" smtClean="0">
              <a:latin typeface="Gabriola" pitchFamily="82" charset="0"/>
            </a:endParaRPr>
          </a:p>
          <a:p>
            <a:pPr algn="ctr">
              <a:buNone/>
            </a:pPr>
            <a:endParaRPr lang="pl-PL" sz="2800" dirty="0">
              <a:latin typeface="Gabriola" pitchFamily="82" charset="0"/>
            </a:endParaRPr>
          </a:p>
          <a:p>
            <a:pPr algn="ctr">
              <a:buNone/>
            </a:pPr>
            <a:r>
              <a:rPr lang="pl-PL" sz="2800" dirty="0" smtClean="0">
                <a:latin typeface="Gabriola" pitchFamily="82" charset="0"/>
              </a:rPr>
              <a:t>Zajrzyj </a:t>
            </a:r>
            <a:r>
              <a:rPr lang="pl-PL" sz="2800" dirty="0" smtClean="0">
                <a:latin typeface="Gabriola" pitchFamily="82" charset="0"/>
              </a:rPr>
              <a:t>również na naszą stronę internetową:</a:t>
            </a:r>
          </a:p>
          <a:p>
            <a:pPr algn="ctr">
              <a:buNone/>
            </a:pPr>
            <a:r>
              <a:rPr lang="pl-PL" sz="2800" u="sng" dirty="0" smtClean="0">
                <a:latin typeface="Gabriola" pitchFamily="82" charset="0"/>
                <a:hlinkClick r:id="rId2"/>
              </a:rPr>
              <a:t>www.sp2.zosolesnica.pl</a:t>
            </a:r>
            <a:endParaRPr lang="pl-PL" sz="2800" u="sng" dirty="0" smtClean="0">
              <a:latin typeface="Gabriola" pitchFamily="82" charset="0"/>
            </a:endParaRPr>
          </a:p>
          <a:p>
            <a:pPr algn="ctr">
              <a:buNone/>
            </a:pPr>
            <a:r>
              <a:rPr lang="pl-PL" sz="2800" u="sng" dirty="0" smtClean="0">
                <a:latin typeface="Gabriola" pitchFamily="82" charset="0"/>
              </a:rPr>
              <a:t>Dziękujemy za uwagę ! </a:t>
            </a:r>
            <a:r>
              <a:rPr lang="pl-PL" sz="2800" u="sng" dirty="0" smtClean="0">
                <a:latin typeface="Gabriola" pitchFamily="82" charset="0"/>
                <a:sym typeface="Wingdings" pitchFamily="2" charset="2"/>
              </a:rPr>
              <a:t> </a:t>
            </a:r>
            <a:endParaRPr lang="pl-PL" sz="2800" u="sng" dirty="0">
              <a:latin typeface="Gabriola" pitchFamily="82" charset="0"/>
            </a:endParaRPr>
          </a:p>
        </p:txBody>
      </p:sp>
      <p:pic>
        <p:nvPicPr>
          <p:cNvPr id="4" name="Obraz 3" descr="147687613_901597227334314_4579591401847675946_n.jpg"/>
          <p:cNvPicPr>
            <a:picLocks noChangeAspect="1"/>
          </p:cNvPicPr>
          <p:nvPr/>
        </p:nvPicPr>
        <p:blipFill>
          <a:blip r:embed="rId3" cstate="print"/>
          <a:srcRect t="22204" b="7678"/>
          <a:stretch>
            <a:fillRect/>
          </a:stretch>
        </p:blipFill>
        <p:spPr>
          <a:xfrm>
            <a:off x="285720" y="2071678"/>
            <a:ext cx="8572560" cy="3214710"/>
          </a:xfrm>
          <a:prstGeom prst="rect">
            <a:avLst/>
          </a:prstGeom>
        </p:spPr>
      </p:pic>
    </p:spTree>
  </p:cSld>
  <p:clrMapOvr>
    <a:masterClrMapping/>
  </p:clrMapOvr>
  <p:transition advClick="0" advTm="8000">
    <p:wheel spokes="2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3147</TotalTime>
  <Words>210</Words>
  <Application>Microsoft Office PowerPoint</Application>
  <PresentationFormat>Pokaz na ekranie (4:3)</PresentationFormat>
  <Paragraphs>55</Paragraphs>
  <Slides>28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Witamy Państwa w Oddziale Przedszkolnym  przy Szkole Podstawowej nr 2 im. Jana Kilińskiego w Oleśnicy</vt:lpstr>
      <vt:lpstr>Tak wygląda nasze przedszkole… </vt:lpstr>
      <vt:lpstr>Podstawowym celem naszej pracy jest szczęście i uśmiech dziecka</vt:lpstr>
      <vt:lpstr>Slajd 4</vt:lpstr>
      <vt:lpstr>Naszym zadaniem jest wspieranie całościowego rozwoju Państwa dziecka</vt:lpstr>
      <vt:lpstr>W naszym przedszkolu odwiedzają nas ciekawi goście…</vt:lpstr>
      <vt:lpstr>Prezentujemy swoje umiejętności i odnosimy sukcesy… </vt:lpstr>
      <vt:lpstr>Rodzice chętnie włączają się w życie przedszkola… </vt:lpstr>
      <vt:lpstr>Bierzemy udział w przedszkolnych i szkolnych uroczystościach…</vt:lpstr>
      <vt:lpstr>Obchodzimy ciekawe dni… </vt:lpstr>
      <vt:lpstr>Korzystamy z dodatkowych i specjalistycznych zajęć…</vt:lpstr>
      <vt:lpstr>Slajd 12</vt:lpstr>
      <vt:lpstr>Slajd 13</vt:lpstr>
      <vt:lpstr>Slajd 14</vt:lpstr>
      <vt:lpstr>Slajd 15</vt:lpstr>
      <vt:lpstr>A tak bawimy się i uczymy… </vt:lpstr>
      <vt:lpstr>Slajd 17</vt:lpstr>
      <vt:lpstr>Slajd 18</vt:lpstr>
      <vt:lpstr>Slajd 19</vt:lpstr>
      <vt:lpstr>Slajd 20</vt:lpstr>
      <vt:lpstr>Pomagamy innym…</vt:lpstr>
      <vt:lpstr>Pogłębiamy swoje talenty muzyczne…</vt:lpstr>
      <vt:lpstr>I plastyczne…</vt:lpstr>
      <vt:lpstr>Poznajemy przyrodę…</vt:lpstr>
      <vt:lpstr>Odwiedzamy ciekawe miejsca…</vt:lpstr>
      <vt:lpstr>Opiekę zdrowotną zapewnia nam…</vt:lpstr>
      <vt:lpstr>W przedszkolu spędzamy dużo czasu…</vt:lpstr>
      <vt:lpstr>Slajd 28</vt:lpstr>
    </vt:vector>
  </TitlesOfParts>
  <Company>trans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Witamy Państwa w oddziale przedszkolnym  przy Szkole Podstawowej nr 2 im. Jana Kilińskiego w Oleśnicy</dc:title>
  <dc:creator>Rysiek jach</dc:creator>
  <cp:lastModifiedBy>Rysiek jach</cp:lastModifiedBy>
  <cp:revision>7</cp:revision>
  <dcterms:created xsi:type="dcterms:W3CDTF">2021-02-15T13:03:04Z</dcterms:created>
  <dcterms:modified xsi:type="dcterms:W3CDTF">2021-02-28T19:21:27Z</dcterms:modified>
</cp:coreProperties>
</file>